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Proxima Nova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0e7e9de8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0e7e9de8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0e7e9de8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0e7e9de8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2bcab65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2bcab65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2bcab65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2bcab65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bcab658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bcab65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bcab65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2bcab65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bcab658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2bcab658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2bcab658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2bcab658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bcab658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bcab658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2bcab658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2bcab658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e7e9de8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e7e9de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2bcab658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2bcab658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508acbe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508acbe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2bcab658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2bcab658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2bcab658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2bcab658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2bcab658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2bcab658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2bcab658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2bcab658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2bcab658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2bcab658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2bcab658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2bcab658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2bcab658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2bcab658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2bcab658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2bcab658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0e7e9de8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0e7e9de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2bcab658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2bcab658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2bcab658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2bcab658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508acbe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508acbe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2bcab658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2bcab658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2bcab658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2bcab658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bcab658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bcab658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2bcab658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2bcab658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2bcab658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2bcab658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508acbe4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508acbe4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508acbe4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508acbe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e7e9de8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e7e9de8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508acbe4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508acbe4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508acbe4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508acbe4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508acbe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508acbe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508acbe4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508acbe4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525babe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525babe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525babe3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525babe3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525babe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525babe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525babe3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525babe3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508acbe4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508acbe4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508acbe4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508acbe4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0e7e9de8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0e7e9de8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508acbe4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508acbe4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508acbe4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508acbe4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508acbe4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508acbe4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508acbe4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508acbe4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0e7e9de8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0e7e9de8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0e7e9de8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0e7e9de8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0e7e9de8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0e7e9de8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508acbe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508acbe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475" y="68400"/>
            <a:ext cx="3020375" cy="15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Blockchain in PHP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Yes, we can!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10450" y="3516600"/>
            <a:ext cx="8703300" cy="22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Eligijus Stugys</a:t>
            </a:r>
            <a:br>
              <a:rPr lang="en" sz="1800">
                <a:solidFill>
                  <a:srgbClr val="00FF00"/>
                </a:solidFill>
              </a:rPr>
            </a:br>
            <a:r>
              <a:rPr lang="en" sz="1800">
                <a:solidFill>
                  <a:srgbClr val="00FF00"/>
                </a:solidFill>
              </a:rPr>
              <a:t>Senior Software Engineer</a:t>
            </a:r>
            <a:br>
              <a:rPr lang="en" sz="1800">
                <a:solidFill>
                  <a:srgbClr val="00FF00"/>
                </a:solidFill>
              </a:rPr>
            </a:br>
            <a:r>
              <a:rPr lang="en" sz="1800">
                <a:solidFill>
                  <a:srgbClr val="00FF00"/>
                </a:solidFill>
              </a:rPr>
              <a:t>NFQ Technologies</a:t>
            </a:r>
            <a:br>
              <a:rPr lang="en" sz="1800">
                <a:solidFill>
                  <a:srgbClr val="00FF00"/>
                </a:solidFill>
              </a:rPr>
            </a:br>
            <a:r>
              <a:rPr lang="en" sz="1800">
                <a:solidFill>
                  <a:srgbClr val="00FF00"/>
                </a:solidFill>
              </a:rPr>
              <a:t>eligijus.stugys@gmail.com</a:t>
            </a:r>
            <a:br>
              <a:rPr lang="en" sz="1800">
                <a:solidFill>
                  <a:srgbClr val="00FF00"/>
                </a:solidFill>
              </a:rPr>
            </a:br>
            <a:r>
              <a:rPr lang="en" sz="1800">
                <a:solidFill>
                  <a:srgbClr val="00FF00"/>
                </a:solidFill>
              </a:rPr>
              <a:t>www.stugys.lt</a:t>
            </a:r>
            <a:br>
              <a:rPr lang="en" sz="1800">
                <a:solidFill>
                  <a:srgbClr val="00FF00"/>
                </a:solidFill>
              </a:rPr>
            </a:b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Solution: Availability through Decentralization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778025"/>
            <a:ext cx="7021792" cy="42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/ElygaCoin/2_gossip/State.php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63" y="765875"/>
            <a:ext cx="7167472" cy="42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/ElygaCoin/2_gossip/</a:t>
            </a:r>
            <a:r>
              <a:rPr lang="en" sz="3000">
                <a:solidFill>
                  <a:srgbClr val="00FF00"/>
                </a:solidFill>
              </a:rPr>
              <a:t>State.php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8" y="796250"/>
            <a:ext cx="86582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/ElygaCoin/2_gossip/</a:t>
            </a:r>
            <a:r>
              <a:rPr lang="en" sz="3000">
                <a:solidFill>
                  <a:srgbClr val="00FF00"/>
                </a:solidFill>
              </a:rPr>
              <a:t>State.php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38" y="674800"/>
            <a:ext cx="8073516" cy="42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/ElygaCoin/2_gossip/index.php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75" y="1081650"/>
            <a:ext cx="69818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/ElygaCoin/2_gossip/State.php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025"/>
            <a:ext cx="8839199" cy="301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/ElygaCoin/2_gossip/gossip.sh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13" y="723350"/>
            <a:ext cx="3319981" cy="42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/ElygaCoin/2_gossip/gossip.php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25" y="1263850"/>
            <a:ext cx="47053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$ ./gossip.sh Eligijus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13" y="820525"/>
            <a:ext cx="47529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$ ./gossip.sh Petras Eligijus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63" y="844825"/>
            <a:ext cx="5019675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4294967295" type="ctrTitle"/>
          </p:nvPr>
        </p:nvSpPr>
        <p:spPr>
          <a:xfrm>
            <a:off x="510450" y="36725"/>
            <a:ext cx="81231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</a:rPr>
              <a:t>Examples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67" name="Google Shape;67;p14"/>
          <p:cNvSpPr txBox="1"/>
          <p:nvPr>
            <p:ph idx="4294967295" type="ctrTitle"/>
          </p:nvPr>
        </p:nvSpPr>
        <p:spPr>
          <a:xfrm>
            <a:off x="1746000" y="1196300"/>
            <a:ext cx="5652000" cy="26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https://github.com/Eligijus1/Blockchain_in_PHP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$ ./gossip.sh Jonas Petras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475" y="722800"/>
            <a:ext cx="5588937" cy="42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4294967295" type="ctrTitle"/>
          </p:nvPr>
        </p:nvSpPr>
        <p:spPr>
          <a:xfrm>
            <a:off x="510450" y="36725"/>
            <a:ext cx="81231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gossip</a:t>
            </a:r>
            <a:r>
              <a:rPr lang="en" sz="3000">
                <a:solidFill>
                  <a:srgbClr val="00FF00"/>
                </a:solidFill>
              </a:rPr>
              <a:t> introduces a</a:t>
            </a:r>
            <a:r>
              <a:rPr lang="en" sz="3000">
                <a:solidFill>
                  <a:srgbClr val="00FF00"/>
                </a:solidFill>
              </a:rPr>
              <a:t>uthentification</a:t>
            </a:r>
            <a:r>
              <a:rPr lang="en" sz="3000">
                <a:solidFill>
                  <a:srgbClr val="00FF00"/>
                </a:solidFill>
              </a:rPr>
              <a:t> problems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82" name="Google Shape;182;p33"/>
          <p:cNvSpPr txBox="1"/>
          <p:nvPr>
            <p:ph idx="4294967295" type="ctrTitle"/>
          </p:nvPr>
        </p:nvSpPr>
        <p:spPr>
          <a:xfrm>
            <a:off x="862325" y="1399750"/>
            <a:ext cx="24474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Availability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Authentification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125" y="1336675"/>
            <a:ext cx="3996400" cy="3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>
            <p:ph idx="4294967295" type="ctrTitle"/>
          </p:nvPr>
        </p:nvSpPr>
        <p:spPr>
          <a:xfrm>
            <a:off x="862325" y="3109200"/>
            <a:ext cx="24474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User/Password not works !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4294967295" type="ctrTitle"/>
          </p:nvPr>
        </p:nvSpPr>
        <p:spPr>
          <a:xfrm>
            <a:off x="510450" y="36725"/>
            <a:ext cx="81231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Authentification through Cryptographic identities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90" name="Google Shape;190;p34"/>
          <p:cNvSpPr txBox="1"/>
          <p:nvPr>
            <p:ph idx="4294967295" type="ctrTitle"/>
          </p:nvPr>
        </p:nvSpPr>
        <p:spPr>
          <a:xfrm>
            <a:off x="248975" y="874450"/>
            <a:ext cx="87264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Check is encrypted message with some user private key, can be decrypted with same user public key.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/ElygaCoin/3_pki/Pki.php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850" y="729450"/>
            <a:ext cx="677227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/ElygaCoin/3_pki/</a:t>
            </a:r>
            <a:r>
              <a:rPr lang="en" sz="3000">
                <a:solidFill>
                  <a:srgbClr val="00FF00"/>
                </a:solidFill>
              </a:rPr>
              <a:t>test_pki.php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1027000"/>
            <a:ext cx="59150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$ php test_pki.php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025"/>
            <a:ext cx="8839197" cy="364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idx="4294967295" type="ctrTitle"/>
          </p:nvPr>
        </p:nvSpPr>
        <p:spPr>
          <a:xfrm>
            <a:off x="510450" y="36725"/>
            <a:ext cx="81231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Peer-to-peer networks introduces Double-spend problems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14" name="Google Shape;214;p38"/>
          <p:cNvSpPr txBox="1"/>
          <p:nvPr>
            <p:ph idx="4294967295" type="ctrTitle"/>
          </p:nvPr>
        </p:nvSpPr>
        <p:spPr>
          <a:xfrm>
            <a:off x="862325" y="1399750"/>
            <a:ext cx="24474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Availability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Authentification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Double-spend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125" y="1336675"/>
            <a:ext cx="3996400" cy="3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 txBox="1"/>
          <p:nvPr>
            <p:ph idx="4294967295" type="ctrTitle"/>
          </p:nvPr>
        </p:nvSpPr>
        <p:spPr>
          <a:xfrm>
            <a:off x="862325" y="3109200"/>
            <a:ext cx="24474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User can lie.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He can send 2 different messages.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Time agreement through Coordination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22" name="Google Shape;222;p39"/>
          <p:cNvSpPr txBox="1"/>
          <p:nvPr>
            <p:ph idx="4294967295" type="ctrTitle"/>
          </p:nvPr>
        </p:nvSpPr>
        <p:spPr>
          <a:xfrm>
            <a:off x="248975" y="874450"/>
            <a:ext cx="87264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= Proof of Work 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= Mining 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= Find nonce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= Slow down transactions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/ElygaCoin/4_pow/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28" name="Google Shape;228;p40"/>
          <p:cNvSpPr txBox="1"/>
          <p:nvPr>
            <p:ph idx="4294967295" type="ctrTitle"/>
          </p:nvPr>
        </p:nvSpPr>
        <p:spPr>
          <a:xfrm>
            <a:off x="248975" y="874450"/>
            <a:ext cx="87264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$ php -r '$start = microtime(true); </a:t>
            </a:r>
            <a:r>
              <a:rPr b="1" lang="en" sz="1400">
                <a:solidFill>
                  <a:srgbClr val="00FF00"/>
                </a:solidFill>
              </a:rPr>
              <a:t>echo hash("sha256", "Hello");</a:t>
            </a:r>
            <a:r>
              <a:rPr lang="en" sz="1400">
                <a:solidFill>
                  <a:srgbClr val="00FF00"/>
                </a:solidFill>
              </a:rPr>
              <a:t> echo "\n" . (microtime(true) - $start) . "\n";'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185f8db32271fe25f561a6fc938b2e264306ec304eda518007d1764826381969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2.0980834960938E-5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$ php -r '$start = microtime(true); echo hash("sha256", "Hello1"); echo "\n" . (microtime(true) - $start) . "\n";'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948edbe7ede5aa7423476ae29dcd7d61e7711a071aea0d83698377effa896525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1.2874603271484E-5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/ElygaCoin/4_pow/Pow.php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850" y="723375"/>
            <a:ext cx="721995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4294967295" type="ctrTitle"/>
          </p:nvPr>
        </p:nvSpPr>
        <p:spPr>
          <a:xfrm>
            <a:off x="510450" y="36725"/>
            <a:ext cx="81231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</a:rPr>
              <a:t>History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73" name="Google Shape;73;p15"/>
          <p:cNvSpPr txBox="1"/>
          <p:nvPr>
            <p:ph idx="4294967295" type="ctrTitle"/>
          </p:nvPr>
        </p:nvSpPr>
        <p:spPr>
          <a:xfrm>
            <a:off x="370425" y="1202375"/>
            <a:ext cx="8465100" cy="3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1989 m. DigiCash Inc. - an electronic money corporation founded by David Chaum.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1998 m. DigiCash declared bankruptcy.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2009 m. BC released as open-source software by Satoshi Nakamoto (unknown person or persons group)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https://bitcoin.org/bitcoin.pdf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/ElygaCoin/4_pow/test_pow.php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00" y="1446000"/>
            <a:ext cx="8839201" cy="238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$ php test_pow.php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46" name="Google Shape;246;p43"/>
          <p:cNvSpPr txBox="1"/>
          <p:nvPr>
            <p:ph idx="4294967295" type="ctrTitle"/>
          </p:nvPr>
        </p:nvSpPr>
        <p:spPr>
          <a:xfrm>
            <a:off x="248975" y="874450"/>
            <a:ext cx="87264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Nonce: 656</a:t>
            </a: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Hash: 000c8ffe390708cfa23f6e9bce47dfb2fc28e7c6e2bebef9bed1858e1aea07cc</a:t>
            </a: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Finding nonce with 3 zero: 0.0005340576171875 seconds</a:t>
            </a:r>
            <a:br>
              <a:rPr lang="en" sz="1400">
                <a:solidFill>
                  <a:srgbClr val="00FF00"/>
                </a:solidFill>
              </a:rPr>
            </a:b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Nonce: 107105</a:t>
            </a: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Hash: 0000bfe6af4232f78b0c8eba37a6ba6c17b9b8671473b0b82305880be077edd9</a:t>
            </a: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Finding nonce with 4 zero: 0.088746070861816 seconds</a:t>
            </a:r>
            <a:br>
              <a:rPr lang="en" sz="1400">
                <a:solidFill>
                  <a:srgbClr val="00FF00"/>
                </a:solidFill>
              </a:rPr>
            </a:b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Nonce: 616577</a:t>
            </a: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Hash: 00000efa601fff0c6b8c79c6a95031c69aa6f6f821c214316f26c6051a5275e7</a:t>
            </a: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Finding nonce with 5 zero: 0.49965190887451 seconds</a:t>
            </a:r>
            <a:br>
              <a:rPr lang="en" sz="1400">
                <a:solidFill>
                  <a:srgbClr val="00FF00"/>
                </a:solidFill>
              </a:rPr>
            </a:b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Nonce: 1439621</a:t>
            </a: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Hash: 0000008a53e365f8f4145f2cf4b502b29949b24746484ef2b556aaa5e2d7a562</a:t>
            </a:r>
            <a:br>
              <a:rPr lang="en" sz="1400">
                <a:solidFill>
                  <a:srgbClr val="00FF00"/>
                </a:solidFill>
              </a:rPr>
            </a:br>
            <a:r>
              <a:rPr lang="en" sz="1400">
                <a:solidFill>
                  <a:srgbClr val="00FF00"/>
                </a:solidFill>
              </a:rPr>
              <a:t>Finding nonce with 6 zero: 1.2063858509064 seconds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idx="4294967295" type="ctrTitle"/>
          </p:nvPr>
        </p:nvSpPr>
        <p:spPr>
          <a:xfrm>
            <a:off x="510450" y="36725"/>
            <a:ext cx="81231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Double-spend problems still not solved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2" name="Google Shape;252;p44"/>
          <p:cNvSpPr txBox="1"/>
          <p:nvPr>
            <p:ph idx="4294967295" type="ctrTitle"/>
          </p:nvPr>
        </p:nvSpPr>
        <p:spPr>
          <a:xfrm>
            <a:off x="862325" y="1399750"/>
            <a:ext cx="24474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Availability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Authentification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Double-spend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125" y="1336675"/>
            <a:ext cx="3996400" cy="3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>
            <p:ph idx="4294967295" type="ctrTitle"/>
          </p:nvPr>
        </p:nvSpPr>
        <p:spPr>
          <a:xfrm>
            <a:off x="862325" y="3109200"/>
            <a:ext cx="26901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User now slow done, but still can do a double spend.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Now simple need more time.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idx="4294967295" type="ctrTitle"/>
          </p:nvPr>
        </p:nvSpPr>
        <p:spPr>
          <a:xfrm>
            <a:off x="510450" y="36725"/>
            <a:ext cx="8123100" cy="12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A blockchain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(linked list with hashes)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25" y="1766888"/>
            <a:ext cx="64293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5"/>
          <p:cNvSpPr txBox="1"/>
          <p:nvPr>
            <p:ph idx="4294967295" type="ctrTitle"/>
          </p:nvPr>
        </p:nvSpPr>
        <p:spPr>
          <a:xfrm>
            <a:off x="578625" y="3807500"/>
            <a:ext cx="80550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FF00"/>
                </a:solidFill>
              </a:rPr>
              <a:t>NOTE:</a:t>
            </a:r>
            <a:r>
              <a:rPr b="1" lang="en" sz="1400">
                <a:solidFill>
                  <a:srgbClr val="FF0000"/>
                </a:solidFill>
              </a:rPr>
              <a:t> </a:t>
            </a:r>
            <a:r>
              <a:rPr lang="en" sz="1400">
                <a:solidFill>
                  <a:srgbClr val="00FF00"/>
                </a:solidFill>
              </a:rPr>
              <a:t>if shuffle block, previous hash will be wrong.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Notice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67" name="Google Shape;267;p46"/>
          <p:cNvSpPr txBox="1"/>
          <p:nvPr>
            <p:ph idx="4294967295" type="ctrTitle"/>
          </p:nvPr>
        </p:nvSpPr>
        <p:spPr>
          <a:xfrm>
            <a:off x="248975" y="874450"/>
            <a:ext cx="87264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Char char="●"/>
            </a:pPr>
            <a:r>
              <a:rPr lang="en">
                <a:solidFill>
                  <a:srgbClr val="00FF00"/>
                </a:solidFill>
              </a:rPr>
              <a:t>A b</a:t>
            </a:r>
            <a:r>
              <a:rPr lang="en">
                <a:solidFill>
                  <a:srgbClr val="00FF00"/>
                </a:solidFill>
              </a:rPr>
              <a:t>lockchain is a linked list with hashes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Char char="●"/>
            </a:pPr>
            <a:r>
              <a:rPr lang="en">
                <a:solidFill>
                  <a:srgbClr val="00FF00"/>
                </a:solidFill>
              </a:rPr>
              <a:t>Blockchain solving only double-spend problem</a:t>
            </a:r>
            <a:endParaRPr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Char char="●"/>
            </a:pPr>
            <a:r>
              <a:rPr lang="en">
                <a:solidFill>
                  <a:srgbClr val="00FF00"/>
                </a:solidFill>
              </a:rPr>
              <a:t>Blockchain is not distributed DB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Fork choice rule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73" name="Google Shape;273;p47"/>
          <p:cNvSpPr txBox="1"/>
          <p:nvPr>
            <p:ph idx="4294967295" type="ctrTitle"/>
          </p:nvPr>
        </p:nvSpPr>
        <p:spPr>
          <a:xfrm>
            <a:off x="862325" y="1399750"/>
            <a:ext cx="24474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Availability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Authentification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Double-spend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Fork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125" y="1336675"/>
            <a:ext cx="3996400" cy="3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7"/>
          <p:cNvSpPr txBox="1"/>
          <p:nvPr>
            <p:ph idx="4294967295" type="ctrTitle"/>
          </p:nvPr>
        </p:nvSpPr>
        <p:spPr>
          <a:xfrm>
            <a:off x="862325" y="3109200"/>
            <a:ext cx="26901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Created 2 or more blocks, with same previous hash.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Always keep longest chain - fork choice rule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81" name="Google Shape;281;p48"/>
          <p:cNvSpPr txBox="1"/>
          <p:nvPr>
            <p:ph idx="4294967295" type="ctrTitle"/>
          </p:nvPr>
        </p:nvSpPr>
        <p:spPr>
          <a:xfrm>
            <a:off x="248975" y="874450"/>
            <a:ext cx="87264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Because block creation takes time.</a:t>
            </a:r>
            <a:endParaRPr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To fork at some point - need create longest chain.</a:t>
            </a:r>
            <a:endParaRPr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To make longest chain, need have more CPU as rest of the network.</a:t>
            </a:r>
            <a:endParaRPr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Before mining pools this was impossible...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/ElygaCoin/5_blockchain/Pow.php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778025"/>
            <a:ext cx="68389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/ElygaCoin/5_blockchain/Block.php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488" y="722525"/>
            <a:ext cx="4339026" cy="42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/ElygaCoin/5_blockchain/Blockvhain.php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99" name="Google Shape;2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25" y="691700"/>
            <a:ext cx="5320556" cy="42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4294967295" type="ctrTitle"/>
          </p:nvPr>
        </p:nvSpPr>
        <p:spPr>
          <a:xfrm>
            <a:off x="510450" y="36725"/>
            <a:ext cx="81231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</a:rPr>
              <a:t>Intro to ElygaCoin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79" name="Google Shape;79;p16"/>
          <p:cNvSpPr txBox="1"/>
          <p:nvPr>
            <p:ph idx="4294967295" type="ctrTitle"/>
          </p:nvPr>
        </p:nvSpPr>
        <p:spPr>
          <a:xfrm>
            <a:off x="1746000" y="1196300"/>
            <a:ext cx="5652000" cy="31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Reliable investment!</a:t>
            </a:r>
            <a:endParaRPr sz="18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High growth potential</a:t>
            </a:r>
            <a:r>
              <a:rPr lang="en" sz="1800">
                <a:solidFill>
                  <a:srgbClr val="00FF00"/>
                </a:solidFill>
              </a:rPr>
              <a:t>!</a:t>
            </a:r>
            <a:endParaRPr sz="18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Full security and anonymity</a:t>
            </a:r>
            <a:endParaRPr sz="18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/ElygaCoin/5_blockchain/</a:t>
            </a:r>
            <a:r>
              <a:rPr lang="en" sz="3000">
                <a:solidFill>
                  <a:srgbClr val="00FF00"/>
                </a:solidFill>
              </a:rPr>
              <a:t>test_blockchain.php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1012375"/>
            <a:ext cx="49434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p</a:t>
            </a:r>
            <a:r>
              <a:rPr lang="en" sz="3000">
                <a:solidFill>
                  <a:srgbClr val="00FF00"/>
                </a:solidFill>
              </a:rPr>
              <a:t>hp </a:t>
            </a:r>
            <a:r>
              <a:rPr lang="en" sz="3000">
                <a:solidFill>
                  <a:srgbClr val="00FF00"/>
                </a:solidFill>
              </a:rPr>
              <a:t>test_blockchain.php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11" name="Google Shape;311;p53"/>
          <p:cNvSpPr txBox="1"/>
          <p:nvPr/>
        </p:nvSpPr>
        <p:spPr>
          <a:xfrm>
            <a:off x="326875" y="616725"/>
            <a:ext cx="8664900" cy="4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$ php test_blockchain.php 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Previous: 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Nonce: 861214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Hash: 000000708eaaf8afb9c89ae7b0837b25bdffb2975eee02d56903e4fed888bed2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Message: Genesis block</a:t>
            </a: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...</a:t>
            </a: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IS VALID? true</a:t>
            </a: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Previous: 000000708eaaf8afb9c89ae7b0837b25bdffb2975eee02d56903e4fed888bed2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Nonce: 1437124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Hash: 000000998d7d5b2df908e3025a00e76433902a9d94bbbd9d0feb2fbe59a9e9c4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Message: another block</a:t>
            </a: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...</a:t>
            </a: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IS VALID? false</a:t>
            </a: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endParaRPr sz="1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/ElygaCoin/6_final/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17" name="Google Shape;317;p54"/>
          <p:cNvSpPr txBox="1"/>
          <p:nvPr/>
        </p:nvSpPr>
        <p:spPr>
          <a:xfrm>
            <a:off x="326875" y="616725"/>
            <a:ext cx="8664900" cy="4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$ ./gossip.sh Eligijus</a:t>
            </a:r>
            <a:br>
              <a:rPr lang="en" sz="1200">
                <a:solidFill>
                  <a:srgbClr val="00FF00"/>
                </a:solidFill>
              </a:rPr>
            </a:b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$ ./gossip.sh Petras Eligijus</a:t>
            </a:r>
            <a:br>
              <a:rPr lang="en" sz="1200">
                <a:solidFill>
                  <a:srgbClr val="00FF00"/>
                </a:solidFill>
              </a:rPr>
            </a:b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$ ./gossip.sh Jonas Petras</a:t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$ ./transfer.sh Eligijus Petras 60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$ ./transfer.sh Petras Jonas 10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$ ./transfer.sh Jonas Eligijus 10</a:t>
            </a: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endParaRPr sz="1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/ElygaCoin/6_final/Transaction.php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23" name="Google Shape;3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50" y="697850"/>
            <a:ext cx="5710786" cy="42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/ElygaCoin/6_final/</a:t>
            </a:r>
            <a:r>
              <a:rPr lang="en" sz="3000">
                <a:solidFill>
                  <a:srgbClr val="00FF00"/>
                </a:solidFill>
              </a:rPr>
              <a:t>Blockchain.php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29" name="Google Shape;3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025"/>
            <a:ext cx="3813424" cy="19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724" y="778025"/>
            <a:ext cx="4873374" cy="405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75" y="2960221"/>
            <a:ext cx="3851674" cy="176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/ElygaCoin/6_final/</a:t>
            </a:r>
            <a:r>
              <a:rPr lang="en" sz="3000">
                <a:solidFill>
                  <a:srgbClr val="00FF00"/>
                </a:solidFill>
              </a:rPr>
              <a:t>State.php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375" y="704025"/>
            <a:ext cx="6749182" cy="42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/ElygaCoin/6_final/</a:t>
            </a:r>
            <a:r>
              <a:rPr lang="en" sz="3000">
                <a:solidFill>
                  <a:srgbClr val="00FF00"/>
                </a:solidFill>
              </a:rPr>
              <a:t>Gossip</a:t>
            </a:r>
            <a:r>
              <a:rPr lang="en" sz="3000">
                <a:solidFill>
                  <a:srgbClr val="00FF00"/>
                </a:solidFill>
              </a:rPr>
              <a:t>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43" name="Google Shape;3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87" y="949775"/>
            <a:ext cx="6766025" cy="37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9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/ElygaCoin/6_final/</a:t>
            </a:r>
            <a:r>
              <a:rPr lang="en" sz="3000">
                <a:solidFill>
                  <a:srgbClr val="00FF00"/>
                </a:solidFill>
              </a:rPr>
              <a:t>gossip.sh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49" name="Google Shape;3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950" y="660850"/>
            <a:ext cx="3274104" cy="42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/ElygaCoin/6_final/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55" name="Google Shape;355;p60"/>
          <p:cNvSpPr txBox="1"/>
          <p:nvPr/>
        </p:nvSpPr>
        <p:spPr>
          <a:xfrm>
            <a:off x="326875" y="616725"/>
            <a:ext cx="8664900" cy="4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$ ./gossip.sh Eligijus</a:t>
            </a:r>
            <a:br>
              <a:rPr lang="en" sz="1200">
                <a:solidFill>
                  <a:srgbClr val="00FF00"/>
                </a:solidFill>
              </a:rPr>
            </a:b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$ ./gossip.sh Petras Eligijus</a:t>
            </a:r>
            <a:br>
              <a:rPr lang="en" sz="1200">
                <a:solidFill>
                  <a:srgbClr val="00FF00"/>
                </a:solidFill>
              </a:rPr>
            </a:b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$ ./gossip.sh Jonas Petras</a:t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$ ./transfer.sh Eligijus Petras 60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$ ./transfer.sh Petras Jonas 10</a:t>
            </a:r>
            <a:br>
              <a:rPr lang="en" sz="1200">
                <a:solidFill>
                  <a:srgbClr val="00FF00"/>
                </a:solidFill>
              </a:rPr>
            </a:br>
            <a:r>
              <a:rPr lang="en" sz="1200">
                <a:solidFill>
                  <a:srgbClr val="00FF00"/>
                </a:solidFill>
              </a:rPr>
              <a:t>$ ./transfer.sh Jonas Eligijus 10</a:t>
            </a: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br>
              <a:rPr lang="en" sz="1200">
                <a:solidFill>
                  <a:srgbClr val="00FF00"/>
                </a:solidFill>
              </a:rPr>
            </a:br>
            <a:endParaRPr sz="1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/ElygaCoin/6_final/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61" name="Google Shape;3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38" y="679350"/>
            <a:ext cx="7839517" cy="42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/ElygaCoin/1_money_core/index.php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10450" y="850175"/>
            <a:ext cx="83253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&lt;?php</a:t>
            </a:r>
            <a:endParaRPr b="1"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$db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 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'data/balance.json'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if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(file_exists(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$db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)) 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 json_decode(file_get_contents(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$db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,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true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}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else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 [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'Eligijus'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=&gt; </a:t>
            </a:r>
            <a:r>
              <a:rPr lang="en" sz="1050">
                <a:solidFill>
                  <a:srgbClr val="6897BB"/>
                </a:solidFill>
                <a:highlight>
                  <a:srgbClr val="232525"/>
                </a:highlight>
              </a:rPr>
              <a:t>1000000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file_put_contents(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$db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,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json_encode(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}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switch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$_SERVER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'PATH_INFO'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]) 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case 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'/balance'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: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$user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$_GET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'user'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printf(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"User %s has %d ElygaCoin."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,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$user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,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$user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 ?? </a:t>
            </a:r>
            <a:r>
              <a:rPr lang="en" sz="1050">
                <a:solidFill>
                  <a:srgbClr val="6897BB"/>
                </a:solidFill>
                <a:highlight>
                  <a:srgbClr val="232525"/>
                </a:highlight>
              </a:rPr>
              <a:t>0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break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case 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'/user'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: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if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'POST'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==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$_SERVER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'REQUEST_METHOD'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]) 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 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$user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$_POST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'user'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if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isset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$user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])) 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        http_response_code(</a:t>
            </a:r>
            <a:r>
              <a:rPr lang="en" sz="1050">
                <a:solidFill>
                  <a:srgbClr val="6897BB"/>
                </a:solidFill>
                <a:highlight>
                  <a:srgbClr val="232525"/>
                </a:highlight>
              </a:rPr>
              <a:t>404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r>
              <a:rPr lang="en" sz="1050">
                <a:solidFill>
                  <a:srgbClr val="808080"/>
                </a:solidFill>
                <a:highlight>
                  <a:srgbClr val="232525"/>
                </a:highlight>
              </a:rPr>
              <a:t>//Not Found</a:t>
            </a:r>
            <a:endParaRPr sz="1050">
              <a:solidFill>
                <a:srgbClr val="808080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232525"/>
                </a:highlight>
              </a:rPr>
              <a:t>        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return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 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}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 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$user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 = </a:t>
            </a:r>
            <a:r>
              <a:rPr lang="en" sz="1050">
                <a:solidFill>
                  <a:srgbClr val="6897BB"/>
                </a:solidFill>
                <a:highlight>
                  <a:srgbClr val="232525"/>
                </a:highlight>
              </a:rPr>
              <a:t>0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 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file_put_contents(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$db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,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json_encode(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print 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'OK'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$ ./transfer.sh Eligijus Petras 60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67" name="Google Shape;3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25" y="710175"/>
            <a:ext cx="7111362" cy="42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$ ./transfer.sh Petras Jonas 10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73" name="Google Shape;3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50" y="691675"/>
            <a:ext cx="7489912" cy="42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Not solved problems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79" name="Google Shape;379;p64"/>
          <p:cNvSpPr txBox="1"/>
          <p:nvPr>
            <p:ph idx="4294967295" type="ctrTitle"/>
          </p:nvPr>
        </p:nvSpPr>
        <p:spPr>
          <a:xfrm>
            <a:off x="862325" y="1399750"/>
            <a:ext cx="2998500" cy="3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Availability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Authentification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Double-spend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Fork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Light client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Motivation mine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Mining pools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Code in block (Etherium)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Proof-Of-Work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Loose private key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125" y="1336675"/>
            <a:ext cx="3996400" cy="30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5"/>
          <p:cNvSpPr txBox="1"/>
          <p:nvPr>
            <p:ph idx="4294967295" type="ctrTitle"/>
          </p:nvPr>
        </p:nvSpPr>
        <p:spPr>
          <a:xfrm>
            <a:off x="479625" y="1958850"/>
            <a:ext cx="81231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</a:rPr>
              <a:t>That’s all Folks!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86" name="Google Shape;386;p65"/>
          <p:cNvSpPr txBox="1"/>
          <p:nvPr/>
        </p:nvSpPr>
        <p:spPr>
          <a:xfrm>
            <a:off x="178800" y="4440450"/>
            <a:ext cx="1560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www.stugys.lt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/ElygaCoin/1_money_core/index.php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10450" y="692275"/>
            <a:ext cx="8325300" cy="4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case 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'/transfer'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: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if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'POST'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==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$_SERVER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'REQUEST_METHOD'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]) 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$from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$_POST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'from'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$to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$_POST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'to'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if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(!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isset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$from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])) 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    http_response_code(</a:t>
            </a:r>
            <a:r>
              <a:rPr lang="en" sz="1050">
                <a:solidFill>
                  <a:srgbClr val="6897BB"/>
                </a:solidFill>
                <a:highlight>
                  <a:srgbClr val="232525"/>
                </a:highlight>
              </a:rPr>
              <a:t>404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r>
              <a:rPr lang="en" sz="1050">
                <a:solidFill>
                  <a:srgbClr val="808080"/>
                </a:solidFill>
                <a:highlight>
                  <a:srgbClr val="232525"/>
                </a:highlight>
              </a:rPr>
              <a:t>//Not Found</a:t>
            </a:r>
            <a:endParaRPr sz="1050">
              <a:solidFill>
                <a:srgbClr val="808080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232525"/>
                </a:highlight>
              </a:rPr>
              <a:t>    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return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}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if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(!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isset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$to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])) 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    http_response_code(</a:t>
            </a:r>
            <a:r>
              <a:rPr lang="en" sz="1050">
                <a:solidFill>
                  <a:srgbClr val="6897BB"/>
                </a:solidFill>
                <a:highlight>
                  <a:srgbClr val="232525"/>
                </a:highlight>
              </a:rPr>
              <a:t>404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r>
              <a:rPr lang="en" sz="1050">
                <a:solidFill>
                  <a:srgbClr val="808080"/>
                </a:solidFill>
                <a:highlight>
                  <a:srgbClr val="232525"/>
                </a:highlight>
              </a:rPr>
              <a:t>//Not Found</a:t>
            </a:r>
            <a:endParaRPr sz="1050">
              <a:solidFill>
                <a:srgbClr val="808080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232525"/>
                </a:highlight>
              </a:rPr>
              <a:t>    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return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}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$amount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= (int)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$_POST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'amount'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if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$amount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&gt;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$from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]) 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    http_response_code(</a:t>
            </a:r>
            <a:r>
              <a:rPr lang="en" sz="1050">
                <a:solidFill>
                  <a:srgbClr val="6897BB"/>
                </a:solidFill>
                <a:highlight>
                  <a:srgbClr val="232525"/>
                </a:highlight>
              </a:rPr>
              <a:t>404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r>
              <a:rPr lang="en" sz="1050">
                <a:solidFill>
                  <a:srgbClr val="808080"/>
                </a:solidFill>
                <a:highlight>
                  <a:srgbClr val="232525"/>
                </a:highlight>
              </a:rPr>
              <a:t>//Not Found</a:t>
            </a:r>
            <a:endParaRPr sz="1050">
              <a:solidFill>
                <a:srgbClr val="808080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232525"/>
                </a:highlight>
              </a:rPr>
              <a:t>    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return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}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$from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 -=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$amount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[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$to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] += 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$amount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file_put_contents(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$db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,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json_encode(</a:t>
            </a:r>
            <a:r>
              <a:rPr lang="en" sz="1050">
                <a:solidFill>
                  <a:srgbClr val="9876AA"/>
                </a:solidFill>
                <a:highlight>
                  <a:srgbClr val="232525"/>
                </a:highlight>
              </a:rPr>
              <a:t>$balances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))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print 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'OK'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}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else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{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 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print </a:t>
            </a:r>
            <a:r>
              <a:rPr lang="en" sz="1050">
                <a:solidFill>
                  <a:srgbClr val="6A8759"/>
                </a:solidFill>
                <a:highlight>
                  <a:srgbClr val="232525"/>
                </a:highlight>
              </a:rPr>
              <a:t>'ERROR: Wrong request method.'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   </a:t>
            </a: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}</a:t>
            </a:r>
            <a:endParaRPr sz="1050">
              <a:solidFill>
                <a:srgbClr val="A9B7C6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highlight>
                  <a:srgbClr val="232525"/>
                </a:highlight>
              </a:rPr>
              <a:t>   </a:t>
            </a:r>
            <a:r>
              <a:rPr b="1" lang="en" sz="1050">
                <a:solidFill>
                  <a:srgbClr val="CC7832"/>
                </a:solidFill>
                <a:highlight>
                  <a:srgbClr val="232525"/>
                </a:highlight>
              </a:rPr>
              <a:t>break</a:t>
            </a:r>
            <a:r>
              <a:rPr lang="en" sz="1050">
                <a:solidFill>
                  <a:srgbClr val="CC7832"/>
                </a:solidFill>
                <a:highlight>
                  <a:srgbClr val="232525"/>
                </a:highlight>
              </a:rPr>
              <a:t>;</a:t>
            </a:r>
            <a:endParaRPr sz="1050">
              <a:solidFill>
                <a:srgbClr val="CC7832"/>
              </a:solidFill>
              <a:highlight>
                <a:srgbClr val="23252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/ElygaCoin/1_money_core/index.php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97" name="Google Shape;97;p19"/>
          <p:cNvSpPr txBox="1"/>
          <p:nvPr>
            <p:ph idx="4294967295" type="ctrTitle"/>
          </p:nvPr>
        </p:nvSpPr>
        <p:spPr>
          <a:xfrm>
            <a:off x="248975" y="874450"/>
            <a:ext cx="87264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$ php -S localhost:8000 -t ./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$ wget -q -O - http://localhost:8000/balance?user=Eligijus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User Eligijus has 1000000 </a:t>
            </a:r>
            <a:r>
              <a:rPr lang="en" sz="1800">
                <a:solidFill>
                  <a:srgbClr val="00FF00"/>
                </a:solidFill>
              </a:rPr>
              <a:t>ElygaCoin.</a:t>
            </a:r>
            <a:br>
              <a:rPr lang="en" sz="1800">
                <a:solidFill>
                  <a:srgbClr val="00FF00"/>
                </a:solidFill>
              </a:rPr>
            </a:b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$ wget -q -O - http://localhost:8000/balance?user=Petras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User Petras has 0 ElygaCoin.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4294967295" type="ctrTitle"/>
          </p:nvPr>
        </p:nvSpPr>
        <p:spPr>
          <a:xfrm>
            <a:off x="510450" y="36725"/>
            <a:ext cx="8123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/ElygaCoin/1_money_core/index.php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03" name="Google Shape;103;p20"/>
          <p:cNvSpPr txBox="1"/>
          <p:nvPr>
            <p:ph idx="4294967295" type="ctrTitle"/>
          </p:nvPr>
        </p:nvSpPr>
        <p:spPr>
          <a:xfrm>
            <a:off x="248975" y="874450"/>
            <a:ext cx="87264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$ </a:t>
            </a:r>
            <a:r>
              <a:rPr lang="en" sz="1400">
                <a:solidFill>
                  <a:srgbClr val="00FF00"/>
                </a:solidFill>
              </a:rPr>
              <a:t>wget -q -O - http://localhost:8000/transfer --post-data "from=Eligijus&amp;to=Petras&amp;amount=5"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$ wget -q -O - http://localhost:8000/balance?user=Eligijus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User Eligijus has 999995 ElygaCoin.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$ wget -q -O - http://localhost:8000/balance?user=Petras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User Petras has 5 ElygaCoin.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4294967295" type="ctrTitle"/>
          </p:nvPr>
        </p:nvSpPr>
        <p:spPr>
          <a:xfrm>
            <a:off x="510450" y="36725"/>
            <a:ext cx="81231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Service must be always available</a:t>
            </a:r>
            <a:endParaRPr sz="30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09" name="Google Shape;109;p21"/>
          <p:cNvSpPr txBox="1"/>
          <p:nvPr>
            <p:ph idx="4294967295" type="ctrTitle"/>
          </p:nvPr>
        </p:nvSpPr>
        <p:spPr>
          <a:xfrm>
            <a:off x="862325" y="1399750"/>
            <a:ext cx="24474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Availability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125" y="1336675"/>
            <a:ext cx="3996400" cy="30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